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66908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011" y="-1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Dahlgren" userId="98ce51360e3d71b2" providerId="LiveId" clId="{A03291BC-7898-46BB-A0F0-F361031947D1}"/>
    <pc:docChg chg="undo custSel modSld">
      <pc:chgData name="Malin Dahlgren" userId="98ce51360e3d71b2" providerId="LiveId" clId="{A03291BC-7898-46BB-A0F0-F361031947D1}" dt="2022-11-28T12:43:50.173" v="362" actId="20577"/>
      <pc:docMkLst>
        <pc:docMk/>
      </pc:docMkLst>
      <pc:sldChg chg="modSp mod setBg">
        <pc:chgData name="Malin Dahlgren" userId="98ce51360e3d71b2" providerId="LiveId" clId="{A03291BC-7898-46BB-A0F0-F361031947D1}" dt="2022-11-28T12:43:50.173" v="362" actId="20577"/>
        <pc:sldMkLst>
          <pc:docMk/>
          <pc:sldMk cId="3194377694" sldId="256"/>
        </pc:sldMkLst>
        <pc:spChg chg="mod">
          <ac:chgData name="Malin Dahlgren" userId="98ce51360e3d71b2" providerId="LiveId" clId="{A03291BC-7898-46BB-A0F0-F361031947D1}" dt="2022-11-28T12:27:32.564" v="353" actId="20577"/>
          <ac:spMkLst>
            <pc:docMk/>
            <pc:sldMk cId="3194377694" sldId="256"/>
            <ac:spMk id="4" creationId="{EE4EE58B-35D1-4467-9AB9-B8169B81DFC9}"/>
          </ac:spMkLst>
        </pc:spChg>
        <pc:spChg chg="mod">
          <ac:chgData name="Malin Dahlgren" userId="98ce51360e3d71b2" providerId="LiveId" clId="{A03291BC-7898-46BB-A0F0-F361031947D1}" dt="2022-11-28T12:43:50.173" v="362" actId="20577"/>
          <ac:spMkLst>
            <pc:docMk/>
            <pc:sldMk cId="3194377694" sldId="256"/>
            <ac:spMk id="5" creationId="{2D937C91-DF5F-4E27-8E2F-0A4FA0CEA14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21C4E-20EE-4121-BBCC-E5BE95622F09}" type="datetimeFigureOut">
              <a:rPr lang="sv-SE"/>
              <a:t>2022-11-28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079625" y="1241425"/>
            <a:ext cx="25098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ED8E1A-ACA9-431A-AFB1-EAD7915AAA1F}" type="slidenum">
              <a:rPr lang="sv-SE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71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Ska vi ha </a:t>
            </a:r>
            <a:r>
              <a:rPr lang="en-US" dirty="0" err="1">
                <a:cs typeface="Calibri"/>
              </a:rPr>
              <a:t>siffror</a:t>
            </a:r>
            <a:r>
              <a:rPr lang="en-US" dirty="0">
                <a:cs typeface="Calibri"/>
              </a:rPr>
              <a:t> nu </a:t>
            </a:r>
            <a:r>
              <a:rPr lang="en-US" dirty="0" err="1">
                <a:cs typeface="Calibri"/>
              </a:rPr>
              <a:t>som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nivåer</a:t>
            </a:r>
            <a:r>
              <a:rPr lang="en-US" dirty="0">
                <a:cs typeface="Calibri"/>
              </a:rPr>
              <a:t>?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ED8E1A-ACA9-431A-AFB1-EAD7915AAA1F}" type="slidenum">
              <a:rPr lang="sv-SE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9302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00150" y="2095078"/>
            <a:ext cx="7200900" cy="4456853"/>
          </a:xfrm>
        </p:spPr>
        <p:txBody>
          <a:bodyPr anchor="b"/>
          <a:lstStyle>
            <a:lvl1pPr algn="ctr">
              <a:defRPr sz="11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4480"/>
            </a:lvl1pPr>
            <a:lvl2pPr marL="853455" indent="0" algn="ctr">
              <a:buNone/>
              <a:defRPr sz="3733"/>
            </a:lvl2pPr>
            <a:lvl3pPr marL="1706910" indent="0" algn="ctr">
              <a:buNone/>
              <a:defRPr sz="3360"/>
            </a:lvl3pPr>
            <a:lvl4pPr marL="2560366" indent="0" algn="ctr">
              <a:buNone/>
              <a:defRPr sz="2987"/>
            </a:lvl4pPr>
            <a:lvl5pPr marL="3413821" indent="0" algn="ctr">
              <a:buNone/>
              <a:defRPr sz="2987"/>
            </a:lvl5pPr>
            <a:lvl6pPr marL="4267276" indent="0" algn="ctr">
              <a:buNone/>
              <a:defRPr sz="2987"/>
            </a:lvl6pPr>
            <a:lvl7pPr marL="5120731" indent="0" algn="ctr">
              <a:buNone/>
              <a:defRPr sz="2987"/>
            </a:lvl7pPr>
            <a:lvl8pPr marL="5974187" indent="0" algn="ctr">
              <a:buNone/>
              <a:defRPr sz="2987"/>
            </a:lvl8pPr>
            <a:lvl9pPr marL="6827642" indent="0" algn="ctr">
              <a:buNone/>
              <a:defRPr sz="2987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5082" y="3191512"/>
            <a:ext cx="8281035" cy="5325109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5082" y="8566999"/>
            <a:ext cx="8281035" cy="2800349"/>
          </a:xfrm>
        </p:spPr>
        <p:txBody>
          <a:bodyPr/>
          <a:lstStyle>
            <a:lvl1pPr marL="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1pPr>
            <a:lvl2pPr marL="853455" indent="0">
              <a:buNone/>
              <a:defRPr sz="3733">
                <a:solidFill>
                  <a:schemeClr val="tx1">
                    <a:tint val="75000"/>
                  </a:schemeClr>
                </a:solidFill>
              </a:defRPr>
            </a:lvl2pPr>
            <a:lvl3pPr marL="170691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3pPr>
            <a:lvl4pPr marL="256036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4pPr>
            <a:lvl5pPr marL="341382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5pPr>
            <a:lvl6pPr marL="4267276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6pPr>
            <a:lvl7pPr marL="5120731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7pPr>
            <a:lvl8pPr marL="5974187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8pPr>
            <a:lvl9pPr marL="6827642" indent="0">
              <a:buNone/>
              <a:defRPr sz="29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1333" y="681568"/>
            <a:ext cx="8281035" cy="247438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60607" y="3138171"/>
            <a:ext cx="4081761" cy="1537969"/>
          </a:xfrm>
        </p:spPr>
        <p:txBody>
          <a:bodyPr anchor="b"/>
          <a:lstStyle>
            <a:lvl1pPr marL="0" indent="0">
              <a:buNone/>
              <a:defRPr sz="4480" b="1"/>
            </a:lvl1pPr>
            <a:lvl2pPr marL="853455" indent="0">
              <a:buNone/>
              <a:defRPr sz="3733" b="1"/>
            </a:lvl2pPr>
            <a:lvl3pPr marL="1706910" indent="0">
              <a:buNone/>
              <a:defRPr sz="3360" b="1"/>
            </a:lvl3pPr>
            <a:lvl4pPr marL="2560366" indent="0">
              <a:buNone/>
              <a:defRPr sz="2987" b="1"/>
            </a:lvl4pPr>
            <a:lvl5pPr marL="3413821" indent="0">
              <a:buNone/>
              <a:defRPr sz="2987" b="1"/>
            </a:lvl5pPr>
            <a:lvl6pPr marL="4267276" indent="0">
              <a:buNone/>
              <a:defRPr sz="2987" b="1"/>
            </a:lvl6pPr>
            <a:lvl7pPr marL="5120731" indent="0">
              <a:buNone/>
              <a:defRPr sz="2987" b="1"/>
            </a:lvl7pPr>
            <a:lvl8pPr marL="5974187" indent="0">
              <a:buNone/>
              <a:defRPr sz="2987" b="1"/>
            </a:lvl8pPr>
            <a:lvl9pPr marL="6827642" indent="0">
              <a:buNone/>
              <a:defRPr sz="2987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60607" y="4676140"/>
            <a:ext cx="4081761" cy="687789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>
              <a:defRPr sz="5973"/>
            </a:lvl1pPr>
            <a:lvl2pPr>
              <a:defRPr sz="5227"/>
            </a:lvl2pPr>
            <a:lvl3pPr>
              <a:defRPr sz="4480"/>
            </a:lvl3pPr>
            <a:lvl4pPr>
              <a:defRPr sz="3733"/>
            </a:lvl4pPr>
            <a:lvl5pPr>
              <a:defRPr sz="3733"/>
            </a:lvl5pPr>
            <a:lvl6pPr>
              <a:defRPr sz="3733"/>
            </a:lvl6pPr>
            <a:lvl7pPr>
              <a:defRPr sz="3733"/>
            </a:lvl7pPr>
            <a:lvl8pPr>
              <a:defRPr sz="3733"/>
            </a:lvl8pPr>
            <a:lvl9pPr>
              <a:defRPr sz="373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5973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4081760" y="1843194"/>
            <a:ext cx="4860608" cy="9097433"/>
          </a:xfrm>
        </p:spPr>
        <p:txBody>
          <a:bodyPr/>
          <a:lstStyle>
            <a:lvl1pPr marL="0" indent="0">
              <a:buNone/>
              <a:defRPr sz="5973"/>
            </a:lvl1pPr>
            <a:lvl2pPr marL="853455" indent="0">
              <a:buNone/>
              <a:defRPr sz="5227"/>
            </a:lvl2pPr>
            <a:lvl3pPr marL="1706910" indent="0">
              <a:buNone/>
              <a:defRPr sz="4480"/>
            </a:lvl3pPr>
            <a:lvl4pPr marL="2560366" indent="0">
              <a:buNone/>
              <a:defRPr sz="3733"/>
            </a:lvl4pPr>
            <a:lvl5pPr marL="3413821" indent="0">
              <a:buNone/>
              <a:defRPr sz="3733"/>
            </a:lvl5pPr>
            <a:lvl6pPr marL="4267276" indent="0">
              <a:buNone/>
              <a:defRPr sz="3733"/>
            </a:lvl6pPr>
            <a:lvl7pPr marL="5120731" indent="0">
              <a:buNone/>
              <a:defRPr sz="3733"/>
            </a:lvl7pPr>
            <a:lvl8pPr marL="5974187" indent="0">
              <a:buNone/>
              <a:defRPr sz="3733"/>
            </a:lvl8pPr>
            <a:lvl9pPr marL="6827642" indent="0">
              <a:buNone/>
              <a:defRPr sz="3733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2987"/>
            </a:lvl1pPr>
            <a:lvl2pPr marL="853455" indent="0">
              <a:buNone/>
              <a:defRPr sz="2613"/>
            </a:lvl2pPr>
            <a:lvl3pPr marL="1706910" indent="0">
              <a:buNone/>
              <a:defRPr sz="2240"/>
            </a:lvl3pPr>
            <a:lvl4pPr marL="2560366" indent="0">
              <a:buNone/>
              <a:defRPr sz="1867"/>
            </a:lvl4pPr>
            <a:lvl5pPr marL="3413821" indent="0">
              <a:buNone/>
              <a:defRPr sz="1867"/>
            </a:lvl5pPr>
            <a:lvl6pPr marL="4267276" indent="0">
              <a:buNone/>
              <a:defRPr sz="1867"/>
            </a:lvl6pPr>
            <a:lvl7pPr marL="5120731" indent="0">
              <a:buNone/>
              <a:defRPr sz="1867"/>
            </a:lvl7pPr>
            <a:lvl8pPr marL="5974187" indent="0">
              <a:buNone/>
              <a:defRPr sz="1867"/>
            </a:lvl8pPr>
            <a:lvl9pPr marL="6827642" indent="0">
              <a:buNone/>
              <a:defRPr sz="186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60083" y="681568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60083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2022-11-28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80398" y="11865187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780848" y="11865187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EE4EE58B-35D1-4467-9AB9-B8169B81DFC9}"/>
              </a:ext>
            </a:extLst>
          </p:cNvPr>
          <p:cNvSpPr txBox="1"/>
          <p:nvPr/>
        </p:nvSpPr>
        <p:spPr>
          <a:xfrm>
            <a:off x="-10884" y="326243"/>
            <a:ext cx="9612084" cy="769441"/>
          </a:xfrm>
          <a:prstGeom prst="rect">
            <a:avLst/>
          </a:prstGeom>
          <a:solidFill>
            <a:srgbClr val="FF0000"/>
          </a:solidFill>
          <a:ln>
            <a:solidFill>
              <a:srgbClr val="FF0000">
                <a:alpha val="7000"/>
              </a:srgb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sv-SE" sz="4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Proposition för </a:t>
            </a:r>
            <a:r>
              <a:rPr lang="sv-SE" sz="4400" b="1" dirty="0">
                <a:solidFill>
                  <a:schemeClr val="bg1"/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Dressyr KM</a:t>
            </a:r>
            <a:r>
              <a:rPr lang="sv-SE" sz="44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 </a:t>
            </a:r>
            <a:r>
              <a:rPr lang="sv-SE" sz="36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29/12</a:t>
            </a:r>
          </a:p>
        </p:txBody>
      </p:sp>
      <p:pic>
        <p:nvPicPr>
          <p:cNvPr id="2" name="Bildobjekt 2">
            <a:extLst>
              <a:ext uri="{FF2B5EF4-FFF2-40B4-BE49-F238E27FC236}">
                <a16:creationId xmlns:a16="http://schemas.microsoft.com/office/drawing/2014/main" id="{9C942FC8-6EBE-4031-BC30-CBE26CE852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5527" y="11745129"/>
            <a:ext cx="1077239" cy="1056504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49F0D50C-7D38-4847-974F-434840B38669}"/>
              </a:ext>
            </a:extLst>
          </p:cNvPr>
          <p:cNvSpPr txBox="1"/>
          <p:nvPr/>
        </p:nvSpPr>
        <p:spPr>
          <a:xfrm>
            <a:off x="2685" y="11744936"/>
            <a:ext cx="8517472" cy="1200329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sv-SE">
                <a:latin typeface="Verdana"/>
                <a:ea typeface="Verdana"/>
              </a:rPr>
              <a:t>          </a:t>
            </a:r>
            <a:r>
              <a:rPr lang="sv-SE" b="1">
                <a:latin typeface="Verdana"/>
                <a:ea typeface="Verdana"/>
              </a:rPr>
              <a:t>Hemsida: jarfallaryttarforening.se</a:t>
            </a:r>
          </a:p>
          <a:p>
            <a:r>
              <a:rPr lang="sv-SE" b="1">
                <a:latin typeface="Verdana"/>
                <a:ea typeface="Verdana"/>
                <a:cs typeface="Calibri"/>
              </a:rPr>
              <a:t>          Järfälla Ryttarförening</a:t>
            </a:r>
          </a:p>
          <a:p>
            <a:r>
              <a:rPr lang="sv-SE" b="1">
                <a:latin typeface="Verdana"/>
                <a:ea typeface="Verdana"/>
                <a:cs typeface="Calibri"/>
              </a:rPr>
              <a:t>          </a:t>
            </a:r>
            <a:r>
              <a:rPr lang="sv-SE" b="1" err="1">
                <a:latin typeface="Verdana"/>
                <a:ea typeface="Verdana"/>
                <a:cs typeface="Calibri"/>
              </a:rPr>
              <a:t>jarfallarf</a:t>
            </a:r>
            <a:endParaRPr lang="sv-SE" b="1">
              <a:latin typeface="Verdana"/>
              <a:ea typeface="Verdana"/>
              <a:cs typeface="Calibri"/>
            </a:endParaRPr>
          </a:p>
          <a:p>
            <a:endParaRPr lang="sv-SE">
              <a:latin typeface="Verdana"/>
              <a:ea typeface="Verdana"/>
              <a:cs typeface="Calibri"/>
            </a:endParaRPr>
          </a:p>
        </p:txBody>
      </p:sp>
      <p:pic>
        <p:nvPicPr>
          <p:cNvPr id="6" name="Bildobjekt 6">
            <a:extLst>
              <a:ext uri="{FF2B5EF4-FFF2-40B4-BE49-F238E27FC236}">
                <a16:creationId xmlns:a16="http://schemas.microsoft.com/office/drawing/2014/main" id="{188216A6-46F0-467E-8650-C16E1A0B9A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1799" y="11951449"/>
            <a:ext cx="311451" cy="304742"/>
          </a:xfrm>
          <a:prstGeom prst="rect">
            <a:avLst/>
          </a:prstGeom>
        </p:spPr>
      </p:pic>
      <p:pic>
        <p:nvPicPr>
          <p:cNvPr id="7" name="Bildobjekt 7">
            <a:extLst>
              <a:ext uri="{FF2B5EF4-FFF2-40B4-BE49-F238E27FC236}">
                <a16:creationId xmlns:a16="http://schemas.microsoft.com/office/drawing/2014/main" id="{9A9A4741-D348-4D5A-A96D-CA518C299A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8617" y="12254335"/>
            <a:ext cx="401608" cy="413233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2D937C91-DF5F-4E27-8E2F-0A4FA0CEA149}"/>
              </a:ext>
            </a:extLst>
          </p:cNvPr>
          <p:cNvSpPr txBox="1"/>
          <p:nvPr/>
        </p:nvSpPr>
        <p:spPr>
          <a:xfrm>
            <a:off x="175440" y="1368653"/>
            <a:ext cx="9239436" cy="10033516"/>
          </a:xfrm>
          <a:prstGeom prst="rect">
            <a:avLst/>
          </a:prstGeom>
          <a:solidFill>
            <a:srgbClr val="FFFFFF">
              <a:alpha val="65000"/>
            </a:srgb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 fontAlgn="base"/>
            <a:r>
              <a:rPr lang="sv-S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Tävlingen arrangeras av Järfälla Ryttarförening.</a:t>
            </a:r>
            <a:endParaRPr lang="sv-SE" sz="18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Tävlingen är öppen för medlemmar i JRF. </a:t>
            </a: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Ryttare på lektionshäst ska ha plats i ordinarie grupp på ridskolan från nivå P4 och H3 samt skall ha gått på teori ” </a:t>
            </a:r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Calibri" panose="020F0502020204030204" pitchFamily="34" charset="0"/>
              </a:rPr>
              <a:t>Tävla hos JRF” </a:t>
            </a: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för att delta.</a:t>
            </a:r>
          </a:p>
          <a:p>
            <a:endParaRPr lang="sv-SE" sz="16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Verdana"/>
            </a:endParaRPr>
          </a:p>
          <a:p>
            <a:pPr fontAlgn="base"/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Anmälan görs </a:t>
            </a: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på Min ridskola </a:t>
            </a:r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senast 18</a:t>
            </a:r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/12</a:t>
            </a:r>
            <a:endParaRPr lang="sv-SE" sz="16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Antalet platser är begränsat. För Ridskolans elever gäller följande: </a:t>
            </a:r>
          </a:p>
          <a:p>
            <a:pPr fontAlgn="base"/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-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Vid anmälan lämnas 3 hästönskemål samt klass och höjd. </a:t>
            </a:r>
            <a:b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-För att kunna genomföra tävlingen behöver alla deltagare ställa upp som </a:t>
            </a:r>
            <a:r>
              <a:rPr lang="sv-SE" sz="16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funktionärer under hela dagen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.</a:t>
            </a:r>
          </a:p>
          <a:p>
            <a:pPr fontAlgn="base"/>
            <a:endParaRPr lang="sv-SE" sz="16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Pris</a:t>
            </a:r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er:</a:t>
            </a:r>
          </a:p>
          <a:p>
            <a:pPr fontAlgn="base"/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Ridskoleryttare</a:t>
            </a:r>
            <a:endParaRPr lang="sv-SE" sz="16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Hästhyra samt startavgift: Junior: 425 kr / Senior 450 kronor.</a:t>
            </a:r>
          </a:p>
          <a:p>
            <a:pPr fontAlgn="base"/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Anmälningsavgiften och </a:t>
            </a:r>
            <a:r>
              <a:rPr lang="sv-SE" sz="1600" dirty="0" err="1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hästhyra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 återbetalas ej vid eventuell strykning efter anmälningstidens utgång.</a:t>
            </a:r>
          </a:p>
          <a:p>
            <a:pPr fontAlgn="base"/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Privatryttare:</a:t>
            </a:r>
          </a:p>
          <a:p>
            <a:pPr fontAlgn="base"/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150kr per start, Anmälningsavgiften återbetalas ej vid eventuell strykning efter anmälningstidens utgång.</a:t>
            </a:r>
          </a:p>
          <a:p>
            <a:pPr fontAlgn="base"/>
            <a:endParaRPr lang="sv-SE" sz="1600" b="1" u="sng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sv-SE" sz="1600" b="1" u="sng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Klasser</a:t>
            </a:r>
            <a:b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sv-SE" sz="16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Tävlingen är uppdelad så ponnyekipage tävlar för sig och storhästekipage tävlar för sig samt olika hinderhöjder beroende på vilken nivå ryttaren rider</a:t>
            </a:r>
            <a:r>
              <a:rPr lang="sv-SE" sz="1600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 på i ordinarie ridgrupp. </a:t>
            </a:r>
            <a:endParaRPr lang="sv-SE" sz="16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 </a:t>
            </a:r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Klass 3 	KM Lektionsponny</a:t>
            </a:r>
            <a:b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P4		LC:2</a:t>
            </a:r>
          </a:p>
          <a:p>
            <a:pPr fontAlgn="base"/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Dressyrspecial	LB:1</a:t>
            </a:r>
            <a:b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Klass 2 	KM Lektionshäst</a:t>
            </a:r>
            <a:br>
              <a:rPr lang="sv-S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H3 		LC:2</a:t>
            </a:r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H4		LC:2</a:t>
            </a:r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Dressyrspecial</a:t>
            </a: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	</a:t>
            </a:r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LB:1</a:t>
            </a:r>
          </a:p>
          <a:p>
            <a:pPr fontAlgn="base"/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Open Sans" panose="020B0606030504020204" pitchFamily="34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Klass  1	KM </a:t>
            </a:r>
            <a:r>
              <a:rPr lang="sv-SE" b="1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Privatryttare</a:t>
            </a:r>
            <a:br>
              <a:rPr lang="sv-SE" sz="1800" b="1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sv-SE" dirty="0">
                <a:solidFill>
                  <a:schemeClr val="accent1">
                    <a:lumMod val="50000"/>
                  </a:schemeClr>
                </a:solidFill>
                <a:latin typeface="Open Sans" panose="020B0606030504020204" pitchFamily="34" charset="0"/>
                <a:ea typeface="Times New Roman" panose="02020603050405020304" pitchFamily="18" charset="0"/>
              </a:rPr>
              <a:t>Ponny</a:t>
            </a: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		LC:2-LB:1</a:t>
            </a:r>
            <a:b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</a:br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</a:rPr>
              <a:t>Häst		LB:1-LA:1</a:t>
            </a:r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28040" fontAlgn="base"/>
            <a:endParaRPr lang="sv-SE" sz="1800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sv-SE" sz="1800" dirty="0">
                <a:solidFill>
                  <a:schemeClr val="accent1">
                    <a:lumMod val="50000"/>
                  </a:schemeClr>
                </a:solidFill>
                <a:effectLst/>
                <a:latin typeface="Open Sans" panose="020B0606030504020204" pitchFamily="34" charset="0"/>
                <a:ea typeface="Calibri" panose="020F0502020204030204" pitchFamily="34" charset="0"/>
              </a:rPr>
              <a:t>Ryttarmeddelande finns på hemsidan senast den 22/12 kl. 18.00</a:t>
            </a:r>
            <a:endParaRPr lang="sv-SE" sz="2400" b="1" dirty="0">
              <a:solidFill>
                <a:schemeClr val="accent1">
                  <a:lumMod val="50000"/>
                </a:schemeClr>
              </a:solidFill>
              <a:latin typeface="Open Sans" panose="020B0606030504020204" pitchFamily="34" charset="0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265</Words>
  <Application>Microsoft Office PowerPoint</Application>
  <PresentationFormat>A3 (297 x 420 mm)</PresentationFormat>
  <Paragraphs>31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Times New Roman</vt:lpstr>
      <vt:lpstr>Verdana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Malin Dahlgren</dc:creator>
  <cp:lastModifiedBy>MD</cp:lastModifiedBy>
  <cp:revision>372</cp:revision>
  <cp:lastPrinted>2022-02-28T10:38:58Z</cp:lastPrinted>
  <dcterms:created xsi:type="dcterms:W3CDTF">2021-01-18T13:05:46Z</dcterms:created>
  <dcterms:modified xsi:type="dcterms:W3CDTF">2022-11-28T12:46:01Z</dcterms:modified>
</cp:coreProperties>
</file>